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858000" cy="9945688"/>
  <p:defaultTextStyle>
    <a:defPPr>
      <a:defRPr lang="ja-JP"/>
    </a:defPPr>
    <a:lvl1pPr marL="0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33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10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888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65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16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66" d="100"/>
          <a:sy n="66" d="100"/>
        </p:scale>
        <p:origin x="-156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55B28-324E-4519-BA38-1311E8AE1B64}" type="datetimeFigureOut">
              <a:rPr kumimoji="1" lang="ja-JP" altLang="en-US" smtClean="0"/>
              <a:t>2013/12/17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C9F86-44CA-4331-9453-77F4F3328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9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33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10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88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65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16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50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DC712D1-D83E-4117-B107-99CB8A7D7781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281008B-876E-4D7B-918D-94F10C2943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521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6E1574F-30D5-499D-AEE5-CDDDE814BED5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45E765B-EAE3-4C89-920C-D109ED6CC2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224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2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AB1E5EB2-BD86-4BF1-B645-18D6E912ACD0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A772C88-CF27-4AEF-AA0B-25DDF93C55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792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2BACF60-7C40-4FC2-8816-1487D3E92633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C54F98C-CDDA-4DD5-8C72-0A039CA4E0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815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6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2A7B6221-B1D0-4540-AE8C-DDE62278EB64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49A2B960-63CB-4B82-BC96-9A6299A3F94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34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2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F38CB51-36EF-4B40-B9F7-6EE7491D8A07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A6780582-D3A0-4B3B-9060-8AA439209D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952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8" indent="0">
              <a:buNone/>
              <a:defRPr sz="2000" b="1"/>
            </a:lvl2pPr>
            <a:lvl3pPr marL="914175" indent="0">
              <a:buNone/>
              <a:defRPr sz="1800" b="1"/>
            </a:lvl3pPr>
            <a:lvl4pPr marL="1371263" indent="0">
              <a:buNone/>
              <a:defRPr sz="1600" b="1"/>
            </a:lvl4pPr>
            <a:lvl5pPr marL="1828350" indent="0">
              <a:buNone/>
              <a:defRPr sz="1600" b="1"/>
            </a:lvl5pPr>
            <a:lvl6pPr marL="2285438" indent="0">
              <a:buNone/>
              <a:defRPr sz="1600" b="1"/>
            </a:lvl6pPr>
            <a:lvl7pPr marL="2742525" indent="0">
              <a:buNone/>
              <a:defRPr sz="1600" b="1"/>
            </a:lvl7pPr>
            <a:lvl8pPr marL="3199600" indent="0">
              <a:buNone/>
              <a:defRPr sz="1600" b="1"/>
            </a:lvl8pPr>
            <a:lvl9pPr marL="3656696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5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8" indent="0">
              <a:buNone/>
              <a:defRPr sz="2000" b="1"/>
            </a:lvl2pPr>
            <a:lvl3pPr marL="914175" indent="0">
              <a:buNone/>
              <a:defRPr sz="1800" b="1"/>
            </a:lvl3pPr>
            <a:lvl4pPr marL="1371263" indent="0">
              <a:buNone/>
              <a:defRPr sz="1600" b="1"/>
            </a:lvl4pPr>
            <a:lvl5pPr marL="1828350" indent="0">
              <a:buNone/>
              <a:defRPr sz="1600" b="1"/>
            </a:lvl5pPr>
            <a:lvl6pPr marL="2285438" indent="0">
              <a:buNone/>
              <a:defRPr sz="1600" b="1"/>
            </a:lvl6pPr>
            <a:lvl7pPr marL="2742525" indent="0">
              <a:buNone/>
              <a:defRPr sz="1600" b="1"/>
            </a:lvl7pPr>
            <a:lvl8pPr marL="3199600" indent="0">
              <a:buNone/>
              <a:defRPr sz="1600" b="1"/>
            </a:lvl8pPr>
            <a:lvl9pPr marL="3656696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5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1BC9065-9746-4039-8129-F9BF037C16E8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B5D437F-4D19-4160-AC12-0658F1C869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069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8DD35D4-5550-45B1-ADEC-0A71AA796E64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E9BF5103-1796-4A6A-AB86-867C18123B6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62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2DA0054-9016-41D0-AB66-4D9ECA3693C9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6C684053-83B9-408A-8212-1A5A714CE0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50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7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5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88" indent="0">
              <a:buNone/>
              <a:defRPr sz="1200"/>
            </a:lvl2pPr>
            <a:lvl3pPr marL="914175" indent="0">
              <a:buNone/>
              <a:defRPr sz="1000"/>
            </a:lvl3pPr>
            <a:lvl4pPr marL="1371263" indent="0">
              <a:buNone/>
              <a:defRPr sz="900"/>
            </a:lvl4pPr>
            <a:lvl5pPr marL="1828350" indent="0">
              <a:buNone/>
              <a:defRPr sz="900"/>
            </a:lvl5pPr>
            <a:lvl6pPr marL="2285438" indent="0">
              <a:buNone/>
              <a:defRPr sz="900"/>
            </a:lvl6pPr>
            <a:lvl7pPr marL="2742525" indent="0">
              <a:buNone/>
              <a:defRPr sz="900"/>
            </a:lvl7pPr>
            <a:lvl8pPr marL="3199600" indent="0">
              <a:buNone/>
              <a:defRPr sz="900"/>
            </a:lvl8pPr>
            <a:lvl9pPr marL="3656696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346A5A3-7395-49B4-89EE-972A02E5E233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CCAB5839-57D3-46CA-9D6F-9E26B734B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586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88" indent="0">
              <a:buNone/>
              <a:defRPr sz="2800"/>
            </a:lvl2pPr>
            <a:lvl3pPr marL="914175" indent="0">
              <a:buNone/>
              <a:defRPr sz="2400"/>
            </a:lvl3pPr>
            <a:lvl4pPr marL="1371263" indent="0">
              <a:buNone/>
              <a:defRPr sz="2000"/>
            </a:lvl4pPr>
            <a:lvl5pPr marL="1828350" indent="0">
              <a:buNone/>
              <a:defRPr sz="2000"/>
            </a:lvl5pPr>
            <a:lvl6pPr marL="2285438" indent="0">
              <a:buNone/>
              <a:defRPr sz="2000"/>
            </a:lvl6pPr>
            <a:lvl7pPr marL="2742525" indent="0">
              <a:buNone/>
              <a:defRPr sz="2000"/>
            </a:lvl7pPr>
            <a:lvl8pPr marL="3199600" indent="0">
              <a:buNone/>
              <a:defRPr sz="2000"/>
            </a:lvl8pPr>
            <a:lvl9pPr marL="3656696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88" indent="0">
              <a:buNone/>
              <a:defRPr sz="1200"/>
            </a:lvl2pPr>
            <a:lvl3pPr marL="914175" indent="0">
              <a:buNone/>
              <a:defRPr sz="1000"/>
            </a:lvl3pPr>
            <a:lvl4pPr marL="1371263" indent="0">
              <a:buNone/>
              <a:defRPr sz="900"/>
            </a:lvl4pPr>
            <a:lvl5pPr marL="1828350" indent="0">
              <a:buNone/>
              <a:defRPr sz="900"/>
            </a:lvl5pPr>
            <a:lvl6pPr marL="2285438" indent="0">
              <a:buNone/>
              <a:defRPr sz="900"/>
            </a:lvl6pPr>
            <a:lvl7pPr marL="2742525" indent="0">
              <a:buNone/>
              <a:defRPr sz="900"/>
            </a:lvl7pPr>
            <a:lvl8pPr marL="3199600" indent="0">
              <a:buNone/>
              <a:defRPr sz="900"/>
            </a:lvl8pPr>
            <a:lvl9pPr marL="3656696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6B468CB-348E-4A12-95B7-BAF6CDD0200F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D173CB8-CA90-4685-9F95-597963072C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962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23555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91436" tIns="45716" rIns="91436" bIns="45716" rtlCol="0" anchor="ctr"/>
          <a:lstStyle>
            <a:lvl1pPr algn="l" defTabSz="914175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defRPr>
            </a:lvl1pPr>
          </a:lstStyle>
          <a:p>
            <a:pPr>
              <a:defRPr/>
            </a:pPr>
            <a:fld id="{D2C30754-91E1-405B-AFAD-5C4498EBD44D}" type="datetimeFigureOut">
              <a:rPr lang="ja-JP" altLang="en-US">
                <a:sym typeface="Gill Sans" charset="0"/>
              </a:rPr>
              <a:pPr>
                <a:defRPr/>
              </a:pPr>
              <a:t>2013/12/17</a:t>
            </a:fld>
            <a:endParaRPr lang="ja-JP" altLang="en-US">
              <a:sym typeface="Gill Sans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91436" tIns="45716" rIns="91436" bIns="45716" rtlCol="0" anchor="ctr"/>
          <a:lstStyle>
            <a:lvl1pPr algn="ctr" defTabSz="914175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defRPr>
            </a:lvl1pPr>
          </a:lstStyle>
          <a:p>
            <a:pPr>
              <a:defRPr/>
            </a:pPr>
            <a:endParaRPr lang="ja-JP" altLang="en-US">
              <a:sym typeface="Gill Sans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91436" tIns="45716" rIns="91436" bIns="45716" rtlCol="0" anchor="ctr"/>
          <a:lstStyle>
            <a:lvl1pPr algn="r" defTabSz="914175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defRPr>
            </a:lvl1pPr>
          </a:lstStyle>
          <a:p>
            <a:pPr>
              <a:defRPr/>
            </a:pPr>
            <a:fld id="{599BD446-C92B-48A7-AEE2-BCE35E711076}" type="slidenum">
              <a:rPr lang="ja-JP" altLang="en-US">
                <a:sym typeface="Gill Sans" charset="0"/>
              </a:rPr>
              <a:pPr>
                <a:defRPr/>
              </a:pPr>
              <a:t>‹#›</a:t>
            </a:fld>
            <a:endParaRPr lang="ja-JP" altLang="en-US"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88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2945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945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defTabSz="912945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defTabSz="912945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defTabSz="912945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11468" algn="ctr" defTabSz="912945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822936" algn="ctr" defTabSz="912945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234403" algn="ctr" defTabSz="912945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645871" algn="ctr" defTabSz="912945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1462" indent="-341462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499" indent="-284314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38" indent="-227165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724" indent="-227165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910" indent="-227165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5" indent="-228543" algn="l" defTabSz="9141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60" indent="-228543" algn="l" defTabSz="9141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4" indent="-228543" algn="l" defTabSz="9141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5" indent="-228543" algn="l" defTabSz="9141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8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5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63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50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38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25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96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889568"/>
              </p:ext>
            </p:extLst>
          </p:nvPr>
        </p:nvGraphicFramePr>
        <p:xfrm>
          <a:off x="179512" y="188640"/>
          <a:ext cx="8775324" cy="6469381"/>
        </p:xfrm>
        <a:graphic>
          <a:graphicData uri="http://schemas.openxmlformats.org/drawingml/2006/table">
            <a:tbl>
              <a:tblPr/>
              <a:tblGrid>
                <a:gridCol w="1224136"/>
                <a:gridCol w="1968593"/>
                <a:gridCol w="1821386"/>
                <a:gridCol w="1948683"/>
                <a:gridCol w="1812526"/>
              </a:tblGrid>
              <a:tr h="47316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禁欲期</a:t>
                      </a:r>
                      <a:endParaRPr kumimoji="1" lang="en-US" altLang="ja-JP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無気力期</a:t>
                      </a:r>
                      <a:endParaRPr kumimoji="1" lang="en-US" altLang="ja-JP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安定期</a:t>
                      </a:r>
                      <a:endParaRPr kumimoji="1" lang="en-US" altLang="ja-JP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倦怠期</a:t>
                      </a:r>
                      <a:endParaRPr kumimoji="1" lang="en-US" altLang="ja-JP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51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期　間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第１週～第３週</a:t>
                      </a:r>
                      <a:endParaRPr kumimoji="1" lang="en-US" altLang="ja-JP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第４週～第７週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第８週～第１０週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第１１週～第１３週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817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症　状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とにかくつらい</a:t>
                      </a:r>
                      <a:endParaRPr kumimoji="1" lang="en-US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どうでもよくなる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快適になる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マンネリ化する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対　処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山あり谷ありを乗り切る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成功パターンを作る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実行率を高める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変化をつける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方　法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①誘惑を絶つ環境をつくる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②行動を見える</a:t>
                      </a:r>
                      <a:r>
                        <a:rPr kumimoji="1" lang="ja-JP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化する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③投げやりに上限をつくる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①必勝パターンを決める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②例外ルールを作る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③モチベーションを高める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①行動を振り返る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②徹底的にやめ切る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①刺激を取り入れる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②次の習慣を計画する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799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スイッチング</a:t>
                      </a: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１．心理メリットを明確にする ２．スイッチング行動を見つける ３．スイッチング行動を試す      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　　　　　　　　　　　　　　　　　　　　　　　　　　　　　　　　　　　　　　　　　　　　　　　　　　　　　　　　　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】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2799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骨太の理由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１．危機感　２．快感　３．期待感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 　　　　　　　　　　　　　　　　　　　　　　　　　　　　　　　　　　　　　　　　　　　　　　　　　　　　　 　　　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】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こころの</a:t>
                      </a: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体力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１．こころの筋力を鍛える   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   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 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　　　　　　      　　　　　　　　　　　　　　　　　　　　　　　　　　　　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２．こころのエネルギーを高める 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　　　　　　      　　　　　　　　　　　　　　　　　　　　　　　　　　　　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749831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原則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原則１．一度に１つの習慣に取り組む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原則２．センターピンとボトルネックを明確にする　　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原則３．目標達成ではなくプロセスに集中する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3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4262</TotalTime>
  <Words>161</Words>
  <Application>Microsoft Office PowerPoint</Application>
  <PresentationFormat>画面に合わせる (4:3)</PresentationFormat>
  <Paragraphs>72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2_Office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furukawa</dc:creator>
  <cp:lastModifiedBy>furukawa</cp:lastModifiedBy>
  <cp:revision>101</cp:revision>
  <cp:lastPrinted>2013-10-07T02:16:46Z</cp:lastPrinted>
  <dcterms:created xsi:type="dcterms:W3CDTF">2013-05-01T06:30:14Z</dcterms:created>
  <dcterms:modified xsi:type="dcterms:W3CDTF">2013-12-17T04:52:39Z</dcterms:modified>
</cp:coreProperties>
</file>